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5" r:id="rId3"/>
    <p:sldId id="266" r:id="rId4"/>
    <p:sldId id="258" r:id="rId5"/>
    <p:sldId id="260" r:id="rId6"/>
    <p:sldId id="267" r:id="rId7"/>
    <p:sldId id="268" r:id="rId8"/>
    <p:sldId id="269" r:id="rId9"/>
    <p:sldId id="257" r:id="rId10"/>
    <p:sldId id="261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7A978-E5B6-4D3A-B068-6B350D041A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C76DEDF-E158-4A7A-BEE8-0D65B1704715}">
      <dgm:prSet/>
      <dgm:spPr/>
      <dgm:t>
        <a:bodyPr/>
        <a:lstStyle/>
        <a:p>
          <a:r>
            <a:rPr lang="en-US" dirty="0"/>
            <a:t>The Vermont Residential Building Energy Standards (RBES) is a “code that regulates minimum energy conservation requirements for new buildings as well as additions, alterations, renovations, and repairs to existing buildings.”</a:t>
          </a:r>
          <a:r>
            <a:rPr lang="en-US" baseline="30000" dirty="0"/>
            <a:t>1</a:t>
          </a:r>
          <a:endParaRPr lang="en-US" dirty="0"/>
        </a:p>
      </dgm:t>
    </dgm:pt>
    <dgm:pt modelId="{08063396-C2EE-4DCB-8FF0-1BD3DD388178}" type="parTrans" cxnId="{9AE0CF27-C8B0-4C60-9652-4EE7F763CF08}">
      <dgm:prSet/>
      <dgm:spPr/>
      <dgm:t>
        <a:bodyPr/>
        <a:lstStyle/>
        <a:p>
          <a:endParaRPr lang="en-US"/>
        </a:p>
      </dgm:t>
    </dgm:pt>
    <dgm:pt modelId="{C58591C8-BBB4-488E-8662-CD1AF683FE8F}" type="sibTrans" cxnId="{9AE0CF27-C8B0-4C60-9652-4EE7F763CF08}">
      <dgm:prSet/>
      <dgm:spPr/>
      <dgm:t>
        <a:bodyPr/>
        <a:lstStyle/>
        <a:p>
          <a:endParaRPr lang="en-US"/>
        </a:p>
      </dgm:t>
    </dgm:pt>
    <dgm:pt modelId="{7DCF185C-311B-48B0-B50A-9D5BEC09CF7B}">
      <dgm:prSet/>
      <dgm:spPr/>
      <dgm:t>
        <a:bodyPr/>
        <a:lstStyle/>
        <a:p>
          <a:r>
            <a:rPr lang="en-US"/>
            <a:t>Builders must self-certify that they have met the RBES by filing an RBES Certificate with the Town. </a:t>
          </a:r>
        </a:p>
      </dgm:t>
    </dgm:pt>
    <dgm:pt modelId="{9ECFFAC9-7F29-47A5-985B-51A68FE636AC}" type="parTrans" cxnId="{3563EC52-FDF3-42F9-B042-124581ABE91B}">
      <dgm:prSet/>
      <dgm:spPr/>
      <dgm:t>
        <a:bodyPr/>
        <a:lstStyle/>
        <a:p>
          <a:endParaRPr lang="en-US"/>
        </a:p>
      </dgm:t>
    </dgm:pt>
    <dgm:pt modelId="{8C9E6F2A-1C04-4585-868E-0AC1E0B4B710}" type="sibTrans" cxnId="{3563EC52-FDF3-42F9-B042-124581ABE91B}">
      <dgm:prSet/>
      <dgm:spPr/>
      <dgm:t>
        <a:bodyPr/>
        <a:lstStyle/>
        <a:p>
          <a:endParaRPr lang="en-US"/>
        </a:p>
      </dgm:t>
    </dgm:pt>
    <dgm:pt modelId="{C1E04523-3CF2-4D0D-9B49-03A93FCC2515}">
      <dgm:prSet/>
      <dgm:spPr/>
      <dgm:t>
        <a:bodyPr/>
        <a:lstStyle/>
        <a:p>
          <a:r>
            <a:rPr lang="en-US"/>
            <a:t>The RBES is updated every three years, and the 2019 RBES comes into effect on September 1, 2020.</a:t>
          </a:r>
        </a:p>
      </dgm:t>
    </dgm:pt>
    <dgm:pt modelId="{4C86F3E8-EB23-45ED-BB41-69C86A5A4A52}" type="parTrans" cxnId="{0F060131-B43B-48FB-B0FB-EC04E37A55FE}">
      <dgm:prSet/>
      <dgm:spPr/>
      <dgm:t>
        <a:bodyPr/>
        <a:lstStyle/>
        <a:p>
          <a:endParaRPr lang="en-US"/>
        </a:p>
      </dgm:t>
    </dgm:pt>
    <dgm:pt modelId="{C11B51D6-5A92-458D-B9EF-BE2470629E83}" type="sibTrans" cxnId="{0F060131-B43B-48FB-B0FB-EC04E37A55FE}">
      <dgm:prSet/>
      <dgm:spPr/>
      <dgm:t>
        <a:bodyPr/>
        <a:lstStyle/>
        <a:p>
          <a:endParaRPr lang="en-US"/>
        </a:p>
      </dgm:t>
    </dgm:pt>
    <dgm:pt modelId="{79B22FB6-9A5C-444F-90E9-2187B61C5211}">
      <dgm:prSet/>
      <dgm:spPr/>
      <dgm:t>
        <a:bodyPr/>
        <a:lstStyle/>
        <a:p>
          <a:r>
            <a:rPr lang="en-US" dirty="0"/>
            <a:t>The 2019 RBES is based on the International Energy Conservation Code® (IECC) 2015 edition, with 2018 updates.</a:t>
          </a:r>
        </a:p>
      </dgm:t>
    </dgm:pt>
    <dgm:pt modelId="{C489FB9E-2511-4A6F-8BD0-82131838A8ED}" type="parTrans" cxnId="{CA42B61A-9774-4B25-9680-7BB0B4A84975}">
      <dgm:prSet/>
      <dgm:spPr/>
      <dgm:t>
        <a:bodyPr/>
        <a:lstStyle/>
        <a:p>
          <a:endParaRPr lang="en-US"/>
        </a:p>
      </dgm:t>
    </dgm:pt>
    <dgm:pt modelId="{6960093C-EE40-4527-885D-C65816375D69}" type="sibTrans" cxnId="{CA42B61A-9774-4B25-9680-7BB0B4A84975}">
      <dgm:prSet/>
      <dgm:spPr/>
      <dgm:t>
        <a:bodyPr/>
        <a:lstStyle/>
        <a:p>
          <a:endParaRPr lang="en-US"/>
        </a:p>
      </dgm:t>
    </dgm:pt>
    <dgm:pt modelId="{7DC20C1A-E40C-4923-9F61-3416793DFE47}" type="pres">
      <dgm:prSet presAssocID="{2467A978-E5B6-4D3A-B068-6B350D041A34}" presName="root" presStyleCnt="0">
        <dgm:presLayoutVars>
          <dgm:dir/>
          <dgm:resizeHandles val="exact"/>
        </dgm:presLayoutVars>
      </dgm:prSet>
      <dgm:spPr/>
    </dgm:pt>
    <dgm:pt modelId="{1D843CA2-4147-4698-A252-6CE7141267A0}" type="pres">
      <dgm:prSet presAssocID="{8C76DEDF-E158-4A7A-BEE8-0D65B1704715}" presName="compNode" presStyleCnt="0"/>
      <dgm:spPr/>
    </dgm:pt>
    <dgm:pt modelId="{ED2D6718-AB82-470E-B1B6-1F9E00D3CF5E}" type="pres">
      <dgm:prSet presAssocID="{8C76DEDF-E158-4A7A-BEE8-0D65B1704715}" presName="bgRect" presStyleLbl="bgShp" presStyleIdx="0" presStyleCnt="4"/>
      <dgm:spPr/>
    </dgm:pt>
    <dgm:pt modelId="{1C7195A6-1246-4BCE-B8AE-8BEBE1C5D6BC}" type="pres">
      <dgm:prSet presAssocID="{8C76DEDF-E158-4A7A-BEE8-0D65B170471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61D40F1B-A59E-4E44-ABF5-FCBA6E6847F0}" type="pres">
      <dgm:prSet presAssocID="{8C76DEDF-E158-4A7A-BEE8-0D65B1704715}" presName="spaceRect" presStyleCnt="0"/>
      <dgm:spPr/>
    </dgm:pt>
    <dgm:pt modelId="{F3C7C41F-605A-4543-A391-40EAC38F89E8}" type="pres">
      <dgm:prSet presAssocID="{8C76DEDF-E158-4A7A-BEE8-0D65B1704715}" presName="parTx" presStyleLbl="revTx" presStyleIdx="0" presStyleCnt="4">
        <dgm:presLayoutVars>
          <dgm:chMax val="0"/>
          <dgm:chPref val="0"/>
        </dgm:presLayoutVars>
      </dgm:prSet>
      <dgm:spPr/>
    </dgm:pt>
    <dgm:pt modelId="{FDDE7241-B2E7-485C-B691-949963DA3FAC}" type="pres">
      <dgm:prSet presAssocID="{C58591C8-BBB4-488E-8662-CD1AF683FE8F}" presName="sibTrans" presStyleCnt="0"/>
      <dgm:spPr/>
    </dgm:pt>
    <dgm:pt modelId="{D63E91C2-21FF-418B-B0BC-2810D158528A}" type="pres">
      <dgm:prSet presAssocID="{7DCF185C-311B-48B0-B50A-9D5BEC09CF7B}" presName="compNode" presStyleCnt="0"/>
      <dgm:spPr/>
    </dgm:pt>
    <dgm:pt modelId="{41779025-6D12-47AA-96F6-596A7FCE1638}" type="pres">
      <dgm:prSet presAssocID="{7DCF185C-311B-48B0-B50A-9D5BEC09CF7B}" presName="bgRect" presStyleLbl="bgShp" presStyleIdx="1" presStyleCnt="4"/>
      <dgm:spPr/>
    </dgm:pt>
    <dgm:pt modelId="{9DC7BB14-648F-47A5-98D9-8584C0BC942E}" type="pres">
      <dgm:prSet presAssocID="{7DCF185C-311B-48B0-B50A-9D5BEC09CF7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5932A05F-0543-4978-BA91-C92612DD219D}" type="pres">
      <dgm:prSet presAssocID="{7DCF185C-311B-48B0-B50A-9D5BEC09CF7B}" presName="spaceRect" presStyleCnt="0"/>
      <dgm:spPr/>
    </dgm:pt>
    <dgm:pt modelId="{C625A463-60C7-4711-8FC5-0C11AB0B6E02}" type="pres">
      <dgm:prSet presAssocID="{7DCF185C-311B-48B0-B50A-9D5BEC09CF7B}" presName="parTx" presStyleLbl="revTx" presStyleIdx="1" presStyleCnt="4">
        <dgm:presLayoutVars>
          <dgm:chMax val="0"/>
          <dgm:chPref val="0"/>
        </dgm:presLayoutVars>
      </dgm:prSet>
      <dgm:spPr/>
    </dgm:pt>
    <dgm:pt modelId="{DFCE65F4-642C-4A93-9646-899FDC5B0814}" type="pres">
      <dgm:prSet presAssocID="{8C9E6F2A-1C04-4585-868E-0AC1E0B4B710}" presName="sibTrans" presStyleCnt="0"/>
      <dgm:spPr/>
    </dgm:pt>
    <dgm:pt modelId="{AD48FD6B-BFB1-4EDA-9117-B28C30A72190}" type="pres">
      <dgm:prSet presAssocID="{C1E04523-3CF2-4D0D-9B49-03A93FCC2515}" presName="compNode" presStyleCnt="0"/>
      <dgm:spPr/>
    </dgm:pt>
    <dgm:pt modelId="{49B287BE-2838-406B-A596-615D15993DD2}" type="pres">
      <dgm:prSet presAssocID="{C1E04523-3CF2-4D0D-9B49-03A93FCC2515}" presName="bgRect" presStyleLbl="bgShp" presStyleIdx="2" presStyleCnt="4"/>
      <dgm:spPr/>
    </dgm:pt>
    <dgm:pt modelId="{7317EF96-F8EA-4558-89E3-55E6D447AC44}" type="pres">
      <dgm:prSet presAssocID="{C1E04523-3CF2-4D0D-9B49-03A93FCC251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2763CB94-078B-4C3C-8596-A2FBE34C41DC}" type="pres">
      <dgm:prSet presAssocID="{C1E04523-3CF2-4D0D-9B49-03A93FCC2515}" presName="spaceRect" presStyleCnt="0"/>
      <dgm:spPr/>
    </dgm:pt>
    <dgm:pt modelId="{CF461E75-9F08-4EFA-93C2-24915252E289}" type="pres">
      <dgm:prSet presAssocID="{C1E04523-3CF2-4D0D-9B49-03A93FCC2515}" presName="parTx" presStyleLbl="revTx" presStyleIdx="2" presStyleCnt="4">
        <dgm:presLayoutVars>
          <dgm:chMax val="0"/>
          <dgm:chPref val="0"/>
        </dgm:presLayoutVars>
      </dgm:prSet>
      <dgm:spPr/>
    </dgm:pt>
    <dgm:pt modelId="{AA0BCAB3-C8B2-46B2-B4D6-4EB0F6E18E9D}" type="pres">
      <dgm:prSet presAssocID="{C11B51D6-5A92-458D-B9EF-BE2470629E83}" presName="sibTrans" presStyleCnt="0"/>
      <dgm:spPr/>
    </dgm:pt>
    <dgm:pt modelId="{372F9264-6FDC-4CD2-9C37-A84616DA92BE}" type="pres">
      <dgm:prSet presAssocID="{79B22FB6-9A5C-444F-90E9-2187B61C5211}" presName="compNode" presStyleCnt="0"/>
      <dgm:spPr/>
    </dgm:pt>
    <dgm:pt modelId="{1D3FC573-B2C6-4960-A8C6-0F460159803D}" type="pres">
      <dgm:prSet presAssocID="{79B22FB6-9A5C-444F-90E9-2187B61C5211}" presName="bgRect" presStyleLbl="bgShp" presStyleIdx="3" presStyleCnt="4" custLinFactY="100000" custLinFactNeighborX="54037" custLinFactNeighborY="156699"/>
      <dgm:spPr/>
    </dgm:pt>
    <dgm:pt modelId="{6CC7E5E0-CBCF-430A-ABE9-F82B65741504}" type="pres">
      <dgm:prSet presAssocID="{79B22FB6-9A5C-444F-90E9-2187B61C521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8ECB40A9-FAD3-4EE1-9061-327463709596}" type="pres">
      <dgm:prSet presAssocID="{79B22FB6-9A5C-444F-90E9-2187B61C5211}" presName="spaceRect" presStyleCnt="0"/>
      <dgm:spPr/>
    </dgm:pt>
    <dgm:pt modelId="{B5F25186-2DDF-4B83-98E4-3F932377BD65}" type="pres">
      <dgm:prSet presAssocID="{79B22FB6-9A5C-444F-90E9-2187B61C5211}" presName="parTx" presStyleLbl="revTx" presStyleIdx="3" presStyleCnt="4" custLinFactY="31196" custLinFactNeighborX="0" custLinFactNeighborY="100000">
        <dgm:presLayoutVars>
          <dgm:chMax val="0"/>
          <dgm:chPref val="0"/>
        </dgm:presLayoutVars>
      </dgm:prSet>
      <dgm:spPr/>
    </dgm:pt>
  </dgm:ptLst>
  <dgm:cxnLst>
    <dgm:cxn modelId="{CA42B61A-9774-4B25-9680-7BB0B4A84975}" srcId="{2467A978-E5B6-4D3A-B068-6B350D041A34}" destId="{79B22FB6-9A5C-444F-90E9-2187B61C5211}" srcOrd="3" destOrd="0" parTransId="{C489FB9E-2511-4A6F-8BD0-82131838A8ED}" sibTransId="{6960093C-EE40-4527-885D-C65816375D69}"/>
    <dgm:cxn modelId="{9AE0CF27-C8B0-4C60-9652-4EE7F763CF08}" srcId="{2467A978-E5B6-4D3A-B068-6B350D041A34}" destId="{8C76DEDF-E158-4A7A-BEE8-0D65B1704715}" srcOrd="0" destOrd="0" parTransId="{08063396-C2EE-4DCB-8FF0-1BD3DD388178}" sibTransId="{C58591C8-BBB4-488E-8662-CD1AF683FE8F}"/>
    <dgm:cxn modelId="{0F060131-B43B-48FB-B0FB-EC04E37A55FE}" srcId="{2467A978-E5B6-4D3A-B068-6B350D041A34}" destId="{C1E04523-3CF2-4D0D-9B49-03A93FCC2515}" srcOrd="2" destOrd="0" parTransId="{4C86F3E8-EB23-45ED-BB41-69C86A5A4A52}" sibTransId="{C11B51D6-5A92-458D-B9EF-BE2470629E83}"/>
    <dgm:cxn modelId="{EA954168-3394-4F80-A36A-F6849BFAA965}" type="presOf" srcId="{C1E04523-3CF2-4D0D-9B49-03A93FCC2515}" destId="{CF461E75-9F08-4EFA-93C2-24915252E289}" srcOrd="0" destOrd="0" presId="urn:microsoft.com/office/officeart/2018/2/layout/IconVerticalSolidList"/>
    <dgm:cxn modelId="{B1146250-B27A-4270-8600-339DCFB8616F}" type="presOf" srcId="{79B22FB6-9A5C-444F-90E9-2187B61C5211}" destId="{B5F25186-2DDF-4B83-98E4-3F932377BD65}" srcOrd="0" destOrd="0" presId="urn:microsoft.com/office/officeart/2018/2/layout/IconVerticalSolidList"/>
    <dgm:cxn modelId="{3563EC52-FDF3-42F9-B042-124581ABE91B}" srcId="{2467A978-E5B6-4D3A-B068-6B350D041A34}" destId="{7DCF185C-311B-48B0-B50A-9D5BEC09CF7B}" srcOrd="1" destOrd="0" parTransId="{9ECFFAC9-7F29-47A5-985B-51A68FE636AC}" sibTransId="{8C9E6F2A-1C04-4585-868E-0AC1E0B4B710}"/>
    <dgm:cxn modelId="{78440D9A-3FA8-44E9-A855-071F77E984B3}" type="presOf" srcId="{7DCF185C-311B-48B0-B50A-9D5BEC09CF7B}" destId="{C625A463-60C7-4711-8FC5-0C11AB0B6E02}" srcOrd="0" destOrd="0" presId="urn:microsoft.com/office/officeart/2018/2/layout/IconVerticalSolidList"/>
    <dgm:cxn modelId="{207CD2D3-C561-4BC3-A377-53ACE7D8FAA9}" type="presOf" srcId="{2467A978-E5B6-4D3A-B068-6B350D041A34}" destId="{7DC20C1A-E40C-4923-9F61-3416793DFE47}" srcOrd="0" destOrd="0" presId="urn:microsoft.com/office/officeart/2018/2/layout/IconVerticalSolidList"/>
    <dgm:cxn modelId="{10C4C9E9-6CEB-43E9-8956-FFD383DEE612}" type="presOf" srcId="{8C76DEDF-E158-4A7A-BEE8-0D65B1704715}" destId="{F3C7C41F-605A-4543-A391-40EAC38F89E8}" srcOrd="0" destOrd="0" presId="urn:microsoft.com/office/officeart/2018/2/layout/IconVerticalSolidList"/>
    <dgm:cxn modelId="{15B737B8-38A0-413C-A33C-6DFA107DD0F0}" type="presParOf" srcId="{7DC20C1A-E40C-4923-9F61-3416793DFE47}" destId="{1D843CA2-4147-4698-A252-6CE7141267A0}" srcOrd="0" destOrd="0" presId="urn:microsoft.com/office/officeart/2018/2/layout/IconVerticalSolidList"/>
    <dgm:cxn modelId="{4CF44833-152B-4E0A-8CA3-06B3BBB29D3B}" type="presParOf" srcId="{1D843CA2-4147-4698-A252-6CE7141267A0}" destId="{ED2D6718-AB82-470E-B1B6-1F9E00D3CF5E}" srcOrd="0" destOrd="0" presId="urn:microsoft.com/office/officeart/2018/2/layout/IconVerticalSolidList"/>
    <dgm:cxn modelId="{F235958A-1A2D-4030-A2D1-ECADFB6B1F2D}" type="presParOf" srcId="{1D843CA2-4147-4698-A252-6CE7141267A0}" destId="{1C7195A6-1246-4BCE-B8AE-8BEBE1C5D6BC}" srcOrd="1" destOrd="0" presId="urn:microsoft.com/office/officeart/2018/2/layout/IconVerticalSolidList"/>
    <dgm:cxn modelId="{C744D135-B033-444A-B7A4-53C930AE7852}" type="presParOf" srcId="{1D843CA2-4147-4698-A252-6CE7141267A0}" destId="{61D40F1B-A59E-4E44-ABF5-FCBA6E6847F0}" srcOrd="2" destOrd="0" presId="urn:microsoft.com/office/officeart/2018/2/layout/IconVerticalSolidList"/>
    <dgm:cxn modelId="{1157A93C-64E3-410A-978C-C442A1984F7D}" type="presParOf" srcId="{1D843CA2-4147-4698-A252-6CE7141267A0}" destId="{F3C7C41F-605A-4543-A391-40EAC38F89E8}" srcOrd="3" destOrd="0" presId="urn:microsoft.com/office/officeart/2018/2/layout/IconVerticalSolidList"/>
    <dgm:cxn modelId="{3AA83B8D-E19B-48FE-89F1-3DB89C560D3E}" type="presParOf" srcId="{7DC20C1A-E40C-4923-9F61-3416793DFE47}" destId="{FDDE7241-B2E7-485C-B691-949963DA3FAC}" srcOrd="1" destOrd="0" presId="urn:microsoft.com/office/officeart/2018/2/layout/IconVerticalSolidList"/>
    <dgm:cxn modelId="{13EA83B4-83E0-4D51-BE2D-A6668F41E480}" type="presParOf" srcId="{7DC20C1A-E40C-4923-9F61-3416793DFE47}" destId="{D63E91C2-21FF-418B-B0BC-2810D158528A}" srcOrd="2" destOrd="0" presId="urn:microsoft.com/office/officeart/2018/2/layout/IconVerticalSolidList"/>
    <dgm:cxn modelId="{1AEA8F2D-C770-48DC-BD67-24157324747B}" type="presParOf" srcId="{D63E91C2-21FF-418B-B0BC-2810D158528A}" destId="{41779025-6D12-47AA-96F6-596A7FCE1638}" srcOrd="0" destOrd="0" presId="urn:microsoft.com/office/officeart/2018/2/layout/IconVerticalSolidList"/>
    <dgm:cxn modelId="{ED728233-FA38-4613-B44F-0525AAB4F789}" type="presParOf" srcId="{D63E91C2-21FF-418B-B0BC-2810D158528A}" destId="{9DC7BB14-648F-47A5-98D9-8584C0BC942E}" srcOrd="1" destOrd="0" presId="urn:microsoft.com/office/officeart/2018/2/layout/IconVerticalSolidList"/>
    <dgm:cxn modelId="{22610A60-F73B-4E0B-ADFF-557D649645D7}" type="presParOf" srcId="{D63E91C2-21FF-418B-B0BC-2810D158528A}" destId="{5932A05F-0543-4978-BA91-C92612DD219D}" srcOrd="2" destOrd="0" presId="urn:microsoft.com/office/officeart/2018/2/layout/IconVerticalSolidList"/>
    <dgm:cxn modelId="{EEA109B9-6334-43BB-8210-14BF75F078FA}" type="presParOf" srcId="{D63E91C2-21FF-418B-B0BC-2810D158528A}" destId="{C625A463-60C7-4711-8FC5-0C11AB0B6E02}" srcOrd="3" destOrd="0" presId="urn:microsoft.com/office/officeart/2018/2/layout/IconVerticalSolidList"/>
    <dgm:cxn modelId="{D72E3D7A-02D4-446E-A0BE-16C8642665B3}" type="presParOf" srcId="{7DC20C1A-E40C-4923-9F61-3416793DFE47}" destId="{DFCE65F4-642C-4A93-9646-899FDC5B0814}" srcOrd="3" destOrd="0" presId="urn:microsoft.com/office/officeart/2018/2/layout/IconVerticalSolidList"/>
    <dgm:cxn modelId="{E3D81C84-5211-456F-B675-3BF2841CB964}" type="presParOf" srcId="{7DC20C1A-E40C-4923-9F61-3416793DFE47}" destId="{AD48FD6B-BFB1-4EDA-9117-B28C30A72190}" srcOrd="4" destOrd="0" presId="urn:microsoft.com/office/officeart/2018/2/layout/IconVerticalSolidList"/>
    <dgm:cxn modelId="{33535FE6-5A5A-4CC5-B369-AAA97A5F3B3C}" type="presParOf" srcId="{AD48FD6B-BFB1-4EDA-9117-B28C30A72190}" destId="{49B287BE-2838-406B-A596-615D15993DD2}" srcOrd="0" destOrd="0" presId="urn:microsoft.com/office/officeart/2018/2/layout/IconVerticalSolidList"/>
    <dgm:cxn modelId="{9730D0EA-2462-4B1A-A348-16FF9C2D67B5}" type="presParOf" srcId="{AD48FD6B-BFB1-4EDA-9117-B28C30A72190}" destId="{7317EF96-F8EA-4558-89E3-55E6D447AC44}" srcOrd="1" destOrd="0" presId="urn:microsoft.com/office/officeart/2018/2/layout/IconVerticalSolidList"/>
    <dgm:cxn modelId="{EB70A18B-AB70-4FF1-91EC-4E7765E9D4CE}" type="presParOf" srcId="{AD48FD6B-BFB1-4EDA-9117-B28C30A72190}" destId="{2763CB94-078B-4C3C-8596-A2FBE34C41DC}" srcOrd="2" destOrd="0" presId="urn:microsoft.com/office/officeart/2018/2/layout/IconVerticalSolidList"/>
    <dgm:cxn modelId="{436C9E3C-BE47-4913-A5E6-E091E147E8D9}" type="presParOf" srcId="{AD48FD6B-BFB1-4EDA-9117-B28C30A72190}" destId="{CF461E75-9F08-4EFA-93C2-24915252E289}" srcOrd="3" destOrd="0" presId="urn:microsoft.com/office/officeart/2018/2/layout/IconVerticalSolidList"/>
    <dgm:cxn modelId="{0200989C-420B-4CE4-993D-D14509CFCCC6}" type="presParOf" srcId="{7DC20C1A-E40C-4923-9F61-3416793DFE47}" destId="{AA0BCAB3-C8B2-46B2-B4D6-4EB0F6E18E9D}" srcOrd="5" destOrd="0" presId="urn:microsoft.com/office/officeart/2018/2/layout/IconVerticalSolidList"/>
    <dgm:cxn modelId="{2D4264CF-01DC-43FF-8AFC-C227838EA038}" type="presParOf" srcId="{7DC20C1A-E40C-4923-9F61-3416793DFE47}" destId="{372F9264-6FDC-4CD2-9C37-A84616DA92BE}" srcOrd="6" destOrd="0" presId="urn:microsoft.com/office/officeart/2018/2/layout/IconVerticalSolidList"/>
    <dgm:cxn modelId="{8F92125A-64BE-4881-853A-CF6633C3504B}" type="presParOf" srcId="{372F9264-6FDC-4CD2-9C37-A84616DA92BE}" destId="{1D3FC573-B2C6-4960-A8C6-0F460159803D}" srcOrd="0" destOrd="0" presId="urn:microsoft.com/office/officeart/2018/2/layout/IconVerticalSolidList"/>
    <dgm:cxn modelId="{3526215A-A152-4DD7-9FAA-663F027FAD30}" type="presParOf" srcId="{372F9264-6FDC-4CD2-9C37-A84616DA92BE}" destId="{6CC7E5E0-CBCF-430A-ABE9-F82B65741504}" srcOrd="1" destOrd="0" presId="urn:microsoft.com/office/officeart/2018/2/layout/IconVerticalSolidList"/>
    <dgm:cxn modelId="{930797FD-8F16-468D-B705-E47295519DE3}" type="presParOf" srcId="{372F9264-6FDC-4CD2-9C37-A84616DA92BE}" destId="{8ECB40A9-FAD3-4EE1-9061-327463709596}" srcOrd="2" destOrd="0" presId="urn:microsoft.com/office/officeart/2018/2/layout/IconVerticalSolidList"/>
    <dgm:cxn modelId="{EB4DDA76-1FC7-4B53-AB2B-930C4834C1E9}" type="presParOf" srcId="{372F9264-6FDC-4CD2-9C37-A84616DA92BE}" destId="{B5F25186-2DDF-4B83-98E4-3F932377BD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D6718-AB82-470E-B1B6-1F9E00D3CF5E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195A6-1246-4BCE-B8AE-8BEBE1C5D6BC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7C41F-605A-4543-A391-40EAC38F89E8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Vermont Residential Building Energy Standards (RBES) is a “code that regulates minimum energy conservation requirements for new buildings as well as additions, alterations, renovations, and repairs to existing buildings.”</a:t>
          </a:r>
          <a:r>
            <a:rPr lang="en-US" sz="1700" kern="1200" baseline="30000" dirty="0"/>
            <a:t>1</a:t>
          </a:r>
          <a:endParaRPr lang="en-US" sz="1700" kern="1200" dirty="0"/>
        </a:p>
      </dsp:txBody>
      <dsp:txXfrm>
        <a:off x="1057183" y="1805"/>
        <a:ext cx="9458416" cy="915310"/>
      </dsp:txXfrm>
    </dsp:sp>
    <dsp:sp modelId="{41779025-6D12-47AA-96F6-596A7FCE1638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7BB14-648F-47A5-98D9-8584C0BC942E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5A463-60C7-4711-8FC5-0C11AB0B6E02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Builders must self-certify that they have met the RBES by filing an RBES Certificate with the Town. </a:t>
          </a:r>
        </a:p>
      </dsp:txBody>
      <dsp:txXfrm>
        <a:off x="1057183" y="1145944"/>
        <a:ext cx="9458416" cy="915310"/>
      </dsp:txXfrm>
    </dsp:sp>
    <dsp:sp modelId="{49B287BE-2838-406B-A596-615D15993DD2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7EF96-F8EA-4558-89E3-55E6D447AC44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61E75-9F08-4EFA-93C2-24915252E289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RBES is updated every three years, and the 2019 RBES comes into effect on September 1, 2020.</a:t>
          </a:r>
        </a:p>
      </dsp:txBody>
      <dsp:txXfrm>
        <a:off x="1057183" y="2290082"/>
        <a:ext cx="9458416" cy="915310"/>
      </dsp:txXfrm>
    </dsp:sp>
    <dsp:sp modelId="{1D3FC573-B2C6-4960-A8C6-0F460159803D}">
      <dsp:nvSpPr>
        <dsp:cNvPr id="0" name=""/>
        <dsp:cNvSpPr/>
      </dsp:nvSpPr>
      <dsp:spPr>
        <a:xfrm>
          <a:off x="0" y="3436027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7E5E0-CBCF-430A-ABE9-F82B65741504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25186-2DDF-4B83-98E4-3F932377BD65}">
      <dsp:nvSpPr>
        <dsp:cNvPr id="0" name=""/>
        <dsp:cNvSpPr/>
      </dsp:nvSpPr>
      <dsp:spPr>
        <a:xfrm>
          <a:off x="1057183" y="3436027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2019 RBES is based on the International Energy Conservation Code® (IECC) 2015 edition, with 2018 updates.</a:t>
          </a:r>
        </a:p>
      </dsp:txBody>
      <dsp:txXfrm>
        <a:off x="1057183" y="3436027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4EC82-BA4B-4439-A6D8-AABFF6C3AAF0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C9F6-EE76-4F35-8F26-3550593A9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8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04702-B034-476F-8989-A2981E5777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21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BF40-F704-4486-9425-1060651FF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2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BF40-F704-4486-9425-1060651FF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00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Typically towns/organizations go out to bid for energy audit – costs thousands, left with report, up to town to implement recommendations (including budgeting, design, RFPs, project management). Tend to sit on shelf, big investment with not much for outcomes.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04702-B034-476F-8989-A2981E5777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80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04702-B034-476F-8989-A2981E5777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55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School district is looking at this opportunity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Working with EVT on this </a:t>
            </a:r>
            <a:r>
              <a:rPr lang="en-US" dirty="0"/>
              <a:t>– decided that ESPC is best model for the towns, help oversee the process in terms of helping with RFQ, making sure the right technologies are selected, appropriate design, incentives</a:t>
            </a:r>
          </a:p>
          <a:p>
            <a:endParaRPr lang="en-US" dirty="0"/>
          </a:p>
          <a:p>
            <a:r>
              <a:rPr lang="en-US" dirty="0"/>
              <a:t>Review of RFQ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Meets procurement policy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Reflects the information discussed in this 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Specifics about Woodstock are accurate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04702-B034-476F-8989-A2981E5777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9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BF40-F704-4486-9425-1060651FF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225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BF40-F704-4486-9425-1060651FF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1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BF40-F704-4486-9425-1060651FF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4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BF40-F704-4486-9425-1060651FF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58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FBF40-F704-4486-9425-1060651FF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39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4AF466F-BDA4-4F18-9C7B-FF0A9A1B0E80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715001"/>
            <a:ext cx="2641600" cy="5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3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859E-2893-4DEA-90F1-3D4F4318D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718D25-5EFA-4F69-91AD-4AB92DDA8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55571-375F-483C-BAA0-70222B2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C49C4-757A-42B2-8DEA-9A84669B6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9F4E-33BF-484A-A988-EF94F577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0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92CF-5223-474F-B504-E737BDE9D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C13F-AA56-4188-A72B-2888DF2BA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25FEE-3343-42F2-85F8-CF81F633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2A251-33EC-4B35-826A-C150DE591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08823-2172-4ACE-93C1-70DBE379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43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CD25-1F99-405B-9552-A77B8090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734A1-2377-45A3-8207-64B9A4137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84504-DAF9-4085-A821-0309AB02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0071-D9FD-44EE-BC2C-B1F92F17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68C96-007A-4BBC-A906-022EBE04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82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16DA-D31A-4C0F-9559-94661AD24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27F34-6FD6-4046-9B38-51311741B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68641-058B-4D00-AB07-E4CB193D5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5C181-AA49-43CC-AAB3-A1F83D55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93EC4-D54D-4CE3-A385-E5E09842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C900-E1D8-485D-BAAE-6B29C191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BAE6-4BBB-4C38-8910-722E7DE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77341-B3B3-4F89-982E-009018C0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31FCF-AC2B-4157-8C9E-4977A332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9F049-91CB-4132-8348-17BA2832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FFE42-5813-41CF-943C-2A4672739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EE68B-A520-4F31-B404-39C98F23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389EF-CF22-4CE9-B854-F6B6D02F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D0E4E5-7CB8-4183-9C94-12C77C32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EA562-5A2C-437A-B358-27B146EE8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E3CF8-1117-4889-9D3D-516AA304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1D415B-54D4-4DA9-8E10-C6FE63CA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C79B8-DB7D-472B-B1DB-F28BC3BD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5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A54C8-41F1-4DB4-ADD8-BACB12A0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9C207-259D-4DB2-9B44-7FDC0550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C3744-9EFD-434F-AC38-F1C048D6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14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CFE9-D924-45FC-AFC1-D9CF4629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98588-85EF-4758-B52C-38DE1FD1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43BD7D-7B2D-4B87-AC4A-84B2D1F2A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3FBD8-456F-4A42-B224-495AD4B2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66459-A6B7-48D4-9E8F-FC363D39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45119-7115-499E-8A1C-6DD28966F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719072"/>
            <a:ext cx="11210524" cy="4376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03200" y="6228229"/>
            <a:ext cx="117856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6228230"/>
            <a:ext cx="2641600" cy="5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1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0A481-78E5-4C61-9E1D-C2A2E47A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7FF329-E0D4-4125-9BF2-BAFC6002E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DE59E-6B89-4B4C-B6B9-F67F07128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43CE6-ED4D-4118-8171-4E8515041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E0466-0575-4DF2-B0A9-45F3D506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5F31-DF41-4FFE-ADE9-3B5BCE91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2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7293-223F-4B7A-833E-6112EAEF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9486C-08D2-4A44-8298-8FC254051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B9C0-5E2B-44EE-B5D0-547E8ACA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09BC-D485-4305-982F-EB83A584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73C1-7975-489D-AA3E-A4AD11FA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D9F58E-349A-4E11-9D1A-CFD696C3D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21ED14-0D54-4C5D-B523-B55A2A900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0AED7-A5DF-48B0-BC66-E031D07F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E1EBF-5F0B-410C-8C09-9B29FC8E0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84347-D7F8-4DB0-9E8D-4DF63B28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A9A7CB-BEE6-4F99-898E-913F06E8E125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715001"/>
            <a:ext cx="2641600" cy="5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2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76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77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04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1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5715001"/>
            <a:ext cx="2641600" cy="5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21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45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7FF371-3E67-4514-B9C7-3429F848D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54D39-10C9-4E4A-A8E3-9AF81448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A3D96-95D4-43CC-85F9-1429165B8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34BE-C066-4EF0-BBBB-2C11C419F7FD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959CC-5190-4170-898A-D8C17D3C3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6F4EC-8040-45FD-83D2-FEDAA5CDC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2ABA9-E641-49B3-8549-317A7295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20C2BA2-281A-490B-89C4-3F32A6B61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Geoff Martin</a:t>
            </a:r>
          </a:p>
          <a:p>
            <a:r>
              <a:rPr lang="en-US" dirty="0"/>
              <a:t>IREC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914EC3-80EE-4CEC-A3DE-BAE1D62ED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Services performance contracting</a:t>
            </a:r>
          </a:p>
        </p:txBody>
      </p:sp>
    </p:spTree>
    <p:extLst>
      <p:ext uri="{BB962C8B-B14F-4D97-AF65-F5344CB8AC3E}">
        <p14:creationId xmlns:p14="http://schemas.microsoft.com/office/powerpoint/2010/main" val="397729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13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E21344-E6EA-487A-9CEE-829438C7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/>
              <a:t>State/Town Energy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F622-A4F4-440F-9746-43FF76FEE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goal of Vermont’s 2016 Comprehensive Energy Plan is for all new buildings to be net-zero by 2030.</a:t>
            </a:r>
          </a:p>
          <a:p>
            <a:r>
              <a:rPr lang="en-US" dirty="0"/>
              <a:t>Thetford’s Town Plan includes the following recommendations:</a:t>
            </a:r>
          </a:p>
          <a:p>
            <a:pPr lvl="1"/>
            <a:r>
              <a:rPr lang="en-US" dirty="0"/>
              <a:t>The Town shall review and adopt zoning bylaws and subdivision regulations to promote energy-efficient building and site design, and to reduce or eliminate greenhouse gas emissions and/or fossil fuel infrastructure.</a:t>
            </a:r>
          </a:p>
          <a:p>
            <a:pPr lvl="1"/>
            <a:r>
              <a:rPr lang="en-US" dirty="0"/>
              <a:t>The Town should encourage builders and developers to employ energy efficiency building techniques, including net zero.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7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EE76-E341-429C-A21E-31E9282D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5394"/>
            <a:ext cx="3932237" cy="1000539"/>
          </a:xfrm>
        </p:spPr>
        <p:txBody>
          <a:bodyPr/>
          <a:lstStyle/>
          <a:p>
            <a:r>
              <a:rPr lang="en-US" dirty="0"/>
              <a:t>Why Adopt Stretch Code?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CE8961-3500-4C8B-BD22-E42B17AE2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3027"/>
            <a:ext cx="4739377" cy="463958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Stretch Code is about a 30% improvement over the 2019 RBES, meaning a significant reduction in energy use and greenhouse gas emissions over the building’s lifetime.</a:t>
            </a:r>
            <a:r>
              <a:rPr lang="en-US" sz="2000" baseline="30000" dirty="0"/>
              <a:t>1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an average new Vermont home, Stretch Code results in an annual savings of $731 compared to the 2015 RBES, and $194 compared to the 2019 RBES. If financed in a 30 year mortgage at 4.5% interest, the homebuyer realizes a positive cash flow of $114/month.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Adopting Stretch Code would be a step towards a net-zero requirement that is measured and incremental. Contractors/architects would gain experience with higher performance construction and technologies, and be better prepared to meet a net-zero requirement when the time comes.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3" name="Picture 2" descr="A picture containing game&#10;&#10;Description automatically generated">
            <a:extLst>
              <a:ext uri="{FF2B5EF4-FFF2-40B4-BE49-F238E27FC236}">
                <a16:creationId xmlns:a16="http://schemas.microsoft.com/office/drawing/2014/main" id="{E4754F3E-F1A5-4B5A-B5C6-11FF5C226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38" y="935204"/>
            <a:ext cx="5405235" cy="4933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C6F08-A74B-4A3A-BD31-C372D1D6A496}"/>
              </a:ext>
            </a:extLst>
          </p:cNvPr>
          <p:cNvSpPr txBox="1"/>
          <p:nvPr/>
        </p:nvSpPr>
        <p:spPr>
          <a:xfrm>
            <a:off x="6445298" y="5854657"/>
            <a:ext cx="4662740" cy="46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New Buildings Institute,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Moving Energy Codes Forward: A Guide for Cities and States,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B0C2F8-38F8-4092-A4BE-3F3E3A8291DB}"/>
              </a:ext>
            </a:extLst>
          </p:cNvPr>
          <p:cNvSpPr txBox="1"/>
          <p:nvPr/>
        </p:nvSpPr>
        <p:spPr>
          <a:xfrm>
            <a:off x="797315" y="6045607"/>
            <a:ext cx="2979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 from Barry Murphy, VT DPS, 06/09/20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83356-9806-4215-8BB6-1A37856F9A28}"/>
              </a:ext>
            </a:extLst>
          </p:cNvPr>
          <p:cNvSpPr txBox="1"/>
          <p:nvPr/>
        </p:nvSpPr>
        <p:spPr>
          <a:xfrm>
            <a:off x="810488" y="6322606"/>
            <a:ext cx="4824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Proposed Rule Filing, Vermont Residential Building Energy Standards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09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86D70C-21D8-460A-AF73-E8467C7C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Services Performance Contracting is a comprehensive approach to improving Town facilities.</a:t>
            </a:r>
          </a:p>
          <a:p>
            <a:r>
              <a:rPr lang="en-US" dirty="0"/>
              <a:t>An Energy Services Company (ESCO) develops and implements an energy savings plan and installs the energy efficiency/renewable energy upgrades.</a:t>
            </a:r>
          </a:p>
          <a:p>
            <a:pPr lvl="1"/>
            <a:r>
              <a:rPr lang="en-US" dirty="0"/>
              <a:t>Perform energy audits at no upfront cost and with no obligation.</a:t>
            </a:r>
          </a:p>
          <a:p>
            <a:pPr lvl="1"/>
            <a:r>
              <a:rPr lang="en-US" dirty="0"/>
              <a:t>ESCO makes a proposal to the Town, and the Town chooses whether or not to move forward.</a:t>
            </a:r>
          </a:p>
          <a:p>
            <a:pPr lvl="1"/>
            <a:r>
              <a:rPr lang="en-US" dirty="0"/>
              <a:t>ESCO completes the project(s) and commissions the systems.</a:t>
            </a:r>
          </a:p>
          <a:p>
            <a:r>
              <a:rPr lang="en-US" dirty="0"/>
              <a:t>ESCO </a:t>
            </a:r>
            <a:r>
              <a:rPr lang="en-US" b="1" dirty="0"/>
              <a:t>guarantees the energy savings </a:t>
            </a:r>
            <a:r>
              <a:rPr lang="en-US" dirty="0"/>
              <a:t>and provides ongoing reports verifying the actual savings.</a:t>
            </a:r>
          </a:p>
          <a:p>
            <a:r>
              <a:rPr lang="en-US" dirty="0"/>
              <a:t>Opportunity for one-time improvements or multi-year initiative.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E36A40-C79E-4556-8918-5C7D9053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Services Performance Contracting</a:t>
            </a:r>
          </a:p>
        </p:txBody>
      </p:sp>
    </p:spTree>
    <p:extLst>
      <p:ext uri="{BB962C8B-B14F-4D97-AF65-F5344CB8AC3E}">
        <p14:creationId xmlns:p14="http://schemas.microsoft.com/office/powerpoint/2010/main" val="285982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C5007-DF79-4642-9E4B-CEFAFBB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ESPC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E3E5C-2B08-43F2-8F69-46930E2A70D5}"/>
              </a:ext>
            </a:extLst>
          </p:cNvPr>
          <p:cNvSpPr txBox="1"/>
          <p:nvPr/>
        </p:nvSpPr>
        <p:spPr>
          <a:xfrm>
            <a:off x="1884609" y="6271321"/>
            <a:ext cx="6008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entury Gothic"/>
              </a:rPr>
              <a:t>*Source: U.S. Department of Energy. Office of Efficiency &amp; Renewable Energy. </a:t>
            </a:r>
          </a:p>
          <a:p>
            <a:r>
              <a:rPr lang="en-US" sz="1200" dirty="0">
                <a:solidFill>
                  <a:prstClr val="black"/>
                </a:solidFill>
                <a:latin typeface="Century Gothic"/>
              </a:rPr>
              <a:t>“ESPC or Design-Bid-Build for Your Retrofit”.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16429-A9D5-463A-8576-62A744478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t">
              <a:spcBef>
                <a:spcPts val="0"/>
              </a:spcBef>
            </a:pPr>
            <a:r>
              <a:rPr lang="en-US" sz="2400" dirty="0">
                <a:solidFill>
                  <a:srgbClr val="0D5377"/>
                </a:solidFill>
              </a:rPr>
              <a:t>No upfront cost or obligation.</a:t>
            </a:r>
          </a:p>
          <a:p>
            <a:pPr marL="342900" indent="-342900" fontAlgn="t">
              <a:spcBef>
                <a:spcPts val="0"/>
              </a:spcBef>
            </a:pPr>
            <a:r>
              <a:rPr lang="en-US" sz="2400" dirty="0">
                <a:solidFill>
                  <a:srgbClr val="0D5377"/>
                </a:solidFill>
              </a:rPr>
              <a:t>ESCO accountable for project evaluation, design, construction, and post-installation monitoring.</a:t>
            </a:r>
          </a:p>
          <a:p>
            <a:pPr marL="342900" indent="-342900" fontAlgn="t">
              <a:spcBef>
                <a:spcPts val="0"/>
              </a:spcBef>
            </a:pPr>
            <a:r>
              <a:rPr lang="en-US" sz="2400" dirty="0">
                <a:solidFill>
                  <a:srgbClr val="0D5377"/>
                </a:solidFill>
              </a:rPr>
              <a:t>Guaranteed cost and energy savings.</a:t>
            </a:r>
          </a:p>
          <a:p>
            <a:pPr marL="342900" indent="-342900" fontAlgn="t">
              <a:spcBef>
                <a:spcPts val="0"/>
              </a:spcBef>
            </a:pPr>
            <a:r>
              <a:rPr lang="en-US" sz="2400" dirty="0">
                <a:solidFill>
                  <a:srgbClr val="0D5377"/>
                </a:solidFill>
              </a:rPr>
              <a:t>Projects can be budget neutral, if desired. </a:t>
            </a:r>
          </a:p>
          <a:p>
            <a:pPr marL="342900" indent="-342900" fontAlgn="t">
              <a:spcBef>
                <a:spcPts val="0"/>
              </a:spcBef>
            </a:pPr>
            <a:r>
              <a:rPr lang="en-US" sz="2400" dirty="0">
                <a:solidFill>
                  <a:srgbClr val="0D5377"/>
                </a:solidFill>
              </a:rPr>
              <a:t>Can include other capital improvement measures.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4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6615A3-70A7-4830-B473-A27AAE88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Opportunity to coordinate the process with other towns in the IREC program, potentially lowering costs.</a:t>
            </a:r>
          </a:p>
          <a:p>
            <a:r>
              <a:rPr lang="en-US" dirty="0"/>
              <a:t>Seeking authorization to issue a Request for Qualifications from ESCOs to work with participating towns.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4ABDC8-5784-432C-9520-E6CDC8F4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2293035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building, outdoor, standing, roof&#10;&#10;Description automatically generated">
            <a:extLst>
              <a:ext uri="{FF2B5EF4-FFF2-40B4-BE49-F238E27FC236}">
                <a16:creationId xmlns:a16="http://schemas.microsoft.com/office/drawing/2014/main" id="{E4D8EE90-D485-465A-BF9E-70D27C262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30" r="5231" b="213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CFB5C0-915C-42F3-BAFF-F2349069C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Stretch 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09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FA52D-4BA5-4D1E-B823-816FFD2E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Residential Building Energy Standards (RBES)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4C00C9-047F-443A-8ACB-E6ED0D2D61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9E45BB8-9BFA-43C7-8999-8EFA581B47EE}"/>
              </a:ext>
            </a:extLst>
          </p:cNvPr>
          <p:cNvSpPr/>
          <p:nvPr/>
        </p:nvSpPr>
        <p:spPr>
          <a:xfrm>
            <a:off x="1008891" y="6218428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Vermont Residential Building Energy Standards, p. 1</a:t>
            </a:r>
          </a:p>
        </p:txBody>
      </p:sp>
    </p:spTree>
    <p:extLst>
      <p:ext uri="{BB962C8B-B14F-4D97-AF65-F5344CB8AC3E}">
        <p14:creationId xmlns:p14="http://schemas.microsoft.com/office/powerpoint/2010/main" val="257952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07A3A-BE04-49A0-89FB-444E0C39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Stretch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77A5-369C-4EB7-9482-65331B7B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0833"/>
            <a:ext cx="10515599" cy="41661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Stretch Code is defined as, “a building energy code for residential buildings that achieves greater energy savings than the RBES.”</a:t>
            </a:r>
            <a:r>
              <a:rPr lang="en-US" sz="3200" baseline="30000" dirty="0"/>
              <a:t>1</a:t>
            </a:r>
            <a:endParaRPr lang="en-US" sz="3200" dirty="0"/>
          </a:p>
          <a:p>
            <a:r>
              <a:rPr lang="en-US" sz="3200" dirty="0"/>
              <a:t>Municipalities have the option to adopt Stretch Code. </a:t>
            </a:r>
          </a:p>
          <a:p>
            <a:r>
              <a:rPr lang="en-US" sz="3200" dirty="0"/>
              <a:t>Regardless of whether the municipality has adopted Stretch Code, all projects that require an Act 250 permit must meet Stretch Code.</a:t>
            </a:r>
          </a:p>
          <a:p>
            <a:r>
              <a:rPr lang="en-US" sz="3200" dirty="0"/>
              <a:t>South Burlington has adopted Stretch Code.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0297F-C3C8-4CFA-A997-03C0C636E788}"/>
              </a:ext>
            </a:extLst>
          </p:cNvPr>
          <p:cNvSpPr txBox="1"/>
          <p:nvPr/>
        </p:nvSpPr>
        <p:spPr>
          <a:xfrm>
            <a:off x="796444" y="6260690"/>
            <a:ext cx="5096933" cy="513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Vermont Residential Building Energy Standards, p. 3 </a:t>
            </a:r>
            <a:endParaRPr kumimoji="0" lang="en-US" sz="13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75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1F2B-762D-41B5-9ECF-E6AF8043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Buildings Sector – Emissions</a:t>
            </a: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7FF4A829-2055-4C54-BDF9-FA5BC00D0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0" y="1690688"/>
            <a:ext cx="5616573" cy="4435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B6C4A-FCC9-4EF5-A308-DB2D42D29243}"/>
              </a:ext>
            </a:extLst>
          </p:cNvPr>
          <p:cNvSpPr txBox="1"/>
          <p:nvPr/>
        </p:nvSpPr>
        <p:spPr>
          <a:xfrm>
            <a:off x="486365" y="6255700"/>
            <a:ext cx="2127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Energy Action Network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B5CE53-E4FA-4F4A-8F6B-18280A200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73" y="1690688"/>
            <a:ext cx="5133297" cy="49054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EC5444-CDE6-444C-895F-228AF79A66FF}"/>
              </a:ext>
            </a:extLst>
          </p:cNvPr>
          <p:cNvSpPr txBox="1"/>
          <p:nvPr/>
        </p:nvSpPr>
        <p:spPr>
          <a:xfrm>
            <a:off x="6454773" y="6603581"/>
            <a:ext cx="2127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Energy Action Network</a:t>
            </a:r>
          </a:p>
        </p:txBody>
      </p:sp>
    </p:spTree>
    <p:extLst>
      <p:ext uri="{BB962C8B-B14F-4D97-AF65-F5344CB8AC3E}">
        <p14:creationId xmlns:p14="http://schemas.microsoft.com/office/powerpoint/2010/main" val="125323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F376-B77D-4E6C-A131-1870AA65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84" y="987425"/>
            <a:ext cx="4690716" cy="669235"/>
          </a:xfrm>
        </p:spPr>
        <p:txBody>
          <a:bodyPr>
            <a:noAutofit/>
          </a:bodyPr>
          <a:lstStyle/>
          <a:p>
            <a:r>
              <a:rPr lang="en-US" sz="3600" dirty="0"/>
              <a:t>Buildings Sector – Cost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1BE306-F0D6-4E4D-829F-8795010D1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8460" y="1802296"/>
            <a:ext cx="3932237" cy="40666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average Vermont home built to the current energy code comes with a $3,600/year energy bill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Additionally, most of the money spent to heat homes in Vermont leaves the Vermont economy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7DEEE538-3280-45E3-ABDD-AC5C018D4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54" y="162127"/>
            <a:ext cx="2147408" cy="6533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B98A3-C91A-4323-9B13-AA10F7DD45F4}"/>
              </a:ext>
            </a:extLst>
          </p:cNvPr>
          <p:cNvSpPr txBox="1"/>
          <p:nvPr/>
        </p:nvSpPr>
        <p:spPr>
          <a:xfrm>
            <a:off x="9656869" y="6418873"/>
            <a:ext cx="2127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Energy Action Network</a:t>
            </a:r>
          </a:p>
        </p:txBody>
      </p:sp>
    </p:spTree>
    <p:extLst>
      <p:ext uri="{BB962C8B-B14F-4D97-AF65-F5344CB8AC3E}">
        <p14:creationId xmlns:p14="http://schemas.microsoft.com/office/powerpoint/2010/main" val="1863297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TRORC Presentation">
      <a:dk1>
        <a:sysClr val="windowText" lastClr="000000"/>
      </a:dk1>
      <a:lt1>
        <a:sysClr val="window" lastClr="FFFFFF"/>
      </a:lt1>
      <a:dk2>
        <a:srgbClr val="0D5377"/>
      </a:dk2>
      <a:lt2>
        <a:srgbClr val="F2EADB"/>
      </a:lt2>
      <a:accent1>
        <a:srgbClr val="368027"/>
      </a:accent1>
      <a:accent2>
        <a:srgbClr val="368027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368027"/>
      </a:hlink>
      <a:folHlink>
        <a:srgbClr val="0D537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rctemplate.potx" id="{0AF20F42-D54B-417E-B1C7-018C15041254}" vid="{42909067-BB6C-4CEB-A65C-07AACAB61AF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857</Words>
  <Application>Microsoft Office PowerPoint</Application>
  <PresentationFormat>Widescreen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Wingdings 2</vt:lpstr>
      <vt:lpstr>Grid</vt:lpstr>
      <vt:lpstr>1_Office Theme</vt:lpstr>
      <vt:lpstr>Energy Services performance contracting</vt:lpstr>
      <vt:lpstr>Energy Services Performance Contracting</vt:lpstr>
      <vt:lpstr>Advantages of ESPC</vt:lpstr>
      <vt:lpstr>Next Step</vt:lpstr>
      <vt:lpstr>Stretch Code</vt:lpstr>
      <vt:lpstr>Residential Building Energy Standards (RBES)</vt:lpstr>
      <vt:lpstr>Stretch Code</vt:lpstr>
      <vt:lpstr>Buildings Sector – Emissions</vt:lpstr>
      <vt:lpstr>Buildings Sector – Cost </vt:lpstr>
      <vt:lpstr>State/Town Energy Goals</vt:lpstr>
      <vt:lpstr>Why Adopt Stretch Code?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Martin</dc:creator>
  <cp:lastModifiedBy>Geoff Martin</cp:lastModifiedBy>
  <cp:revision>2</cp:revision>
  <dcterms:created xsi:type="dcterms:W3CDTF">2020-10-21T16:02:54Z</dcterms:created>
  <dcterms:modified xsi:type="dcterms:W3CDTF">2020-10-21T16:15:37Z</dcterms:modified>
</cp:coreProperties>
</file>